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56" r:id="rId2"/>
    <p:sldId id="336" r:id="rId3"/>
    <p:sldId id="266" r:id="rId4"/>
    <p:sldId id="471" r:id="rId5"/>
    <p:sldId id="447" r:id="rId6"/>
    <p:sldId id="444" r:id="rId7"/>
    <p:sldId id="445" r:id="rId8"/>
    <p:sldId id="268" r:id="rId9"/>
    <p:sldId id="269" r:id="rId10"/>
    <p:sldId id="460" r:id="rId11"/>
    <p:sldId id="473" r:id="rId12"/>
    <p:sldId id="474" r:id="rId13"/>
    <p:sldId id="475" r:id="rId14"/>
    <p:sldId id="476" r:id="rId15"/>
    <p:sldId id="477" r:id="rId16"/>
    <p:sldId id="258" r:id="rId17"/>
    <p:sldId id="478" r:id="rId18"/>
    <p:sldId id="270" r:id="rId19"/>
    <p:sldId id="469" r:id="rId20"/>
    <p:sldId id="446" r:id="rId21"/>
    <p:sldId id="273" r:id="rId22"/>
    <p:sldId id="272" r:id="rId23"/>
    <p:sldId id="461" r:id="rId24"/>
    <p:sldId id="448" r:id="rId25"/>
    <p:sldId id="472" r:id="rId26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47"/>
    <p:restoredTop sz="71763"/>
  </p:normalViewPr>
  <p:slideViewPr>
    <p:cSldViewPr snapToGrid="0" snapToObjects="1">
      <p:cViewPr varScale="1">
        <p:scale>
          <a:sx n="125" d="100"/>
          <a:sy n="125" d="100"/>
        </p:scale>
        <p:origin x="1200" y="184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029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briefly introduced summary in the first lesson and I am re-orienting you to it here</a:t>
            </a:r>
          </a:p>
          <a:p>
            <a:r>
              <a:rPr lang="en-US" dirty="0"/>
              <a:t>Nice way to quickly visualize summary statistics</a:t>
            </a:r>
          </a:p>
          <a:p>
            <a:r>
              <a:rPr lang="en-US" dirty="0"/>
              <a:t>Limited for fields that are characters, but if a field is a categorical variable, or what we would call a factor in R, summary will show some information about counts</a:t>
            </a:r>
          </a:p>
          <a:p>
            <a:r>
              <a:rPr lang="en-US" dirty="0"/>
              <a:t>You probably want to make the decision to convert something to a factor, though</a:t>
            </a:r>
          </a:p>
          <a:p>
            <a:endParaRPr lang="en-US" dirty="0"/>
          </a:p>
          <a:p>
            <a:r>
              <a:rPr lang="en-US" dirty="0"/>
              <a:t>One thing I’d like to point out about the summaries here for our numerical and datetime data: these counts of “NA”s</a:t>
            </a:r>
          </a:p>
          <a:p>
            <a:r>
              <a:rPr lang="en-US" dirty="0"/>
              <a:t>What are those?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03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might expect that R would recognize dates and times as distinctive data types but it appears here that R is storing these data as characters</a:t>
            </a:r>
          </a:p>
          <a:p>
            <a:r>
              <a:rPr lang="en-US" dirty="0"/>
              <a:t>Let’s drill down in a little more detail by viewing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6535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2009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go ahead and practice pulling this data in and taking a quick look at it</a:t>
            </a:r>
          </a:p>
          <a:p>
            <a:r>
              <a:rPr lang="en-US" dirty="0"/>
              <a:t>Now that we are working within the Markdown document you can work on the exercise within a code chunk there</a:t>
            </a:r>
          </a:p>
          <a:p>
            <a:r>
              <a:rPr lang="en-US" dirty="0"/>
              <a:t>Plus you can write any notes you need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441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commonly work with Excel files all the time and it is probably the common format across most laboratories</a:t>
            </a:r>
          </a:p>
          <a:p>
            <a:r>
              <a:rPr lang="en-US" dirty="0"/>
              <a:t>The </a:t>
            </a:r>
            <a:r>
              <a:rPr lang="en-US" dirty="0" err="1"/>
              <a:t>readxl</a:t>
            </a:r>
            <a:r>
              <a:rPr lang="en-US" dirty="0"/>
              <a:t> package helps us read data from these files</a:t>
            </a:r>
          </a:p>
          <a:p>
            <a:r>
              <a:rPr lang="en-US" dirty="0"/>
              <a:t>Similar format to the </a:t>
            </a:r>
            <a:r>
              <a:rPr lang="en-US" dirty="0" err="1"/>
              <a:t>readr</a:t>
            </a:r>
            <a:r>
              <a:rPr lang="en-US" dirty="0"/>
              <a:t> files we just discussed but additional optional arguments are allowed, including to point R to the specific sheet you are importing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520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moving on, want to mention writing files</a:t>
            </a:r>
          </a:p>
          <a:p>
            <a:r>
              <a:rPr lang="en-US" dirty="0"/>
              <a:t>Similar syntax to reading files</a:t>
            </a:r>
          </a:p>
          <a:p>
            <a:r>
              <a:rPr lang="en-US" dirty="0"/>
              <a:t>First argument is the data frame you want to write to a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787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Last part of this lesson: simple ways to quickly understand and visualize data, starting with creating tables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366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built in table functions in R but there are some advantages to using table functions from the janitor package, which we loaded during Joe’s lesson</a:t>
            </a:r>
          </a:p>
          <a:p>
            <a:r>
              <a:rPr lang="en-US" dirty="0"/>
              <a:t>Biggest advantage: output is a data frame that can easily be manipulated downstream (without being coerced into a different data type)</a:t>
            </a:r>
          </a:p>
          <a:p>
            <a:r>
              <a:rPr lang="en-US" dirty="0"/>
              <a:t>Simplest example is a one variable table</a:t>
            </a:r>
          </a:p>
          <a:p>
            <a:r>
              <a:rPr lang="en-US" dirty="0"/>
              <a:t>First argument = data frame</a:t>
            </a:r>
          </a:p>
          <a:p>
            <a:r>
              <a:rPr lang="en-US" dirty="0"/>
              <a:t>Second argument = variable whose values will become the rows in your tabulation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28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can add another level of complexity by adding an additional variable</a:t>
            </a:r>
          </a:p>
          <a:p>
            <a:r>
              <a:rPr lang="en-US" dirty="0"/>
              <a:t>The third argument to the function now determines values of the columns in the tabulation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4405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practice this and see if we can take it further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91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61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default formatting for table output from code chunks is not particularly clean or publication worthy</a:t>
            </a:r>
          </a:p>
          <a:p>
            <a:r>
              <a:rPr lang="en-US" dirty="0"/>
              <a:t>But it is pretty easy to clean this up with one line using the </a:t>
            </a:r>
            <a:r>
              <a:rPr lang="en-US" dirty="0" err="1"/>
              <a:t>knitr</a:t>
            </a:r>
            <a:r>
              <a:rPr lang="en-US" dirty="0"/>
              <a:t> package</a:t>
            </a:r>
          </a:p>
          <a:p>
            <a:r>
              <a:rPr lang="en-US" dirty="0"/>
              <a:t>Kable function can be applied to any table output to produce a nice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09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109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558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launch into that, it’s helpful to know some background about the data we’re analyzing for most of today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123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Covered the basics of working with a R Markdown document</a:t>
            </a:r>
          </a:p>
          <a:p>
            <a:pPr marL="0" indent="0">
              <a:buFont typeface="Wingdings" pitchFamily="2" charset="2"/>
              <a:buNone/>
            </a:pPr>
            <a:r>
              <a:rPr lang="en-US" dirty="0"/>
              <a:t>Now let’s get into the first step of our analysis pipeline: importing data</a:t>
            </a:r>
          </a:p>
          <a:p>
            <a:pPr marL="0" indent="0">
              <a:buFont typeface="Wingdings" pitchFamily="2" charset="2"/>
              <a:buNone/>
            </a:pPr>
            <a:r>
              <a:rPr lang="en-US" dirty="0"/>
              <a:t>Before we launch into file import though, we have to briefly think about the file system to be able to point R to the right 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5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Whenever you are interacting with files in R your point of reference is important</a:t>
            </a:r>
          </a:p>
          <a:p>
            <a:r>
              <a:rPr lang="en-US" dirty="0"/>
              <a:t>You can navigate your files in a similar way to your operating system with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Here I am showing the folder for the course materials on my OS X operating system</a:t>
            </a:r>
          </a:p>
          <a:p>
            <a:r>
              <a:rPr lang="en-US" dirty="0"/>
              <a:t>I am currently in the api_r2019 folder which we can call my working directory since I can work on files at this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73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Bottom right side of your </a:t>
            </a:r>
            <a:r>
              <a:rPr lang="en-US" dirty="0" err="1"/>
              <a:t>Rstudio</a:t>
            </a:r>
            <a:r>
              <a:rPr lang="en-US" dirty="0"/>
              <a:t> window you should see a “Files” tab</a:t>
            </a:r>
          </a:p>
          <a:p>
            <a:r>
              <a:rPr lang="en-US" dirty="0"/>
              <a:t>This allows you to move through your OS directory structure</a:t>
            </a:r>
          </a:p>
          <a:p>
            <a:r>
              <a:rPr lang="en-US" dirty="0"/>
              <a:t>Because you are using </a:t>
            </a:r>
            <a:r>
              <a:rPr lang="en-US" dirty="0" err="1"/>
              <a:t>Rstudio</a:t>
            </a:r>
            <a:r>
              <a:rPr lang="en-US" dirty="0"/>
              <a:t> Cloud you see a simple structure based on this specific project, but when open on your computer you can navigate through your own files</a:t>
            </a:r>
          </a:p>
          <a:p>
            <a:endParaRPr lang="en-US" dirty="0"/>
          </a:p>
          <a:p>
            <a:r>
              <a:rPr lang="en-US" dirty="0"/>
              <a:t>Note: can set up your working directory in code, but unlikely to work for anyone else</a:t>
            </a:r>
          </a:p>
          <a:p>
            <a:r>
              <a:rPr lang="en-US" dirty="0"/>
              <a:t>Now that we’ve thought about where to get your files, lets talk about importing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347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common non-Excel format is a csv or comma separated value file</a:t>
            </a:r>
          </a:p>
          <a:p>
            <a:r>
              <a:rPr lang="en-US" dirty="0"/>
              <a:t>Functions that start with read_ from the </a:t>
            </a:r>
            <a:r>
              <a:rPr lang="en-US" dirty="0" err="1"/>
              <a:t>readr</a:t>
            </a:r>
            <a:r>
              <a:rPr lang="en-US" dirty="0"/>
              <a:t> package are built to handle these common formats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191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go ahead and practice pulling this data in and taking a quick look at it</a:t>
            </a:r>
          </a:p>
          <a:p>
            <a:r>
              <a:rPr lang="en-US" dirty="0"/>
              <a:t>Now that we are working within the Markdown document you can work on the exercise within a code chunk there</a:t>
            </a:r>
          </a:p>
          <a:p>
            <a:r>
              <a:rPr lang="en-US" dirty="0"/>
              <a:t>Plus you can write any notes you need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39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7/30/19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lubridate.tidyverse.org/index.html" TargetMode="External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Laboratory Medicine Core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Lesson 3</a:t>
            </a:r>
          </a:p>
          <a:p>
            <a:r>
              <a:rPr lang="en-US" sz="2800" b="1" dirty="0">
                <a:cs typeface="Calibri" panose="020F0502020204030204" pitchFamily="34" charset="0"/>
              </a:rPr>
              <a:t>Importing Data</a:t>
            </a:r>
          </a:p>
        </p:txBody>
      </p:sp>
    </p:spTree>
    <p:extLst>
      <p:ext uri="{BB962C8B-B14F-4D97-AF65-F5344CB8AC3E}">
        <p14:creationId xmlns:p14="http://schemas.microsoft.com/office/powerpoint/2010/main" val="1708711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3E185-1B83-5743-A3CC-556F8DCF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2B5B7-F1C8-2541-A9A6-6EB4644F04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6364" y="4773169"/>
            <a:ext cx="9019032" cy="2084831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Find and import the orders data set and store in an object called ”orders”</a:t>
            </a:r>
          </a:p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View the data by clicking on the object name in the environment tab</a:t>
            </a:r>
          </a:p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Run the summary function on the data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F58D175-5DC4-8B4E-A428-47030A508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49510"/>
              </p:ext>
            </p:extLst>
          </p:nvPr>
        </p:nvGraphicFramePr>
        <p:xfrm>
          <a:off x="626364" y="1933571"/>
          <a:ext cx="10515600" cy="27393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1578">
                  <a:extLst>
                    <a:ext uri="{9D8B030D-6E8A-4147-A177-3AD203B41FA5}">
                      <a16:colId xmlns:a16="http://schemas.microsoft.com/office/drawing/2014/main" val="1278049141"/>
                    </a:ext>
                  </a:extLst>
                </a:gridCol>
                <a:gridCol w="940904">
                  <a:extLst>
                    <a:ext uri="{9D8B030D-6E8A-4147-A177-3AD203B41FA5}">
                      <a16:colId xmlns:a16="http://schemas.microsoft.com/office/drawing/2014/main" val="2590243635"/>
                    </a:ext>
                  </a:extLst>
                </a:gridCol>
                <a:gridCol w="1732718">
                  <a:extLst>
                    <a:ext uri="{9D8B030D-6E8A-4147-A177-3AD203B41FA5}">
                      <a16:colId xmlns:a16="http://schemas.microsoft.com/office/drawing/2014/main" val="422247584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431242084"/>
                    </a:ext>
                  </a:extLst>
                </a:gridCol>
                <a:gridCol w="1352830">
                  <a:extLst>
                    <a:ext uri="{9D8B030D-6E8A-4147-A177-3AD203B41FA5}">
                      <a16:colId xmlns:a16="http://schemas.microsoft.com/office/drawing/2014/main" val="482466290"/>
                    </a:ext>
                  </a:extLst>
                </a:gridCol>
                <a:gridCol w="983970">
                  <a:extLst>
                    <a:ext uri="{9D8B030D-6E8A-4147-A177-3AD203B41FA5}">
                      <a16:colId xmlns:a16="http://schemas.microsoft.com/office/drawing/2014/main" val="980206731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867882866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395639965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425842752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patient_id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description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proc_code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order_class_c_descr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lab_status_c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lab_status_c_descr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order_status_c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err="1">
                          <a:effectLst/>
                        </a:rPr>
                        <a:t>order_status_c_descr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551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19766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511388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PROTHROMBIN TIME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Canceled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943461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88444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511388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BASIC METABOLIC PANEL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BMP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Normal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Canceled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9960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40477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508061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THYROID STIMULATING HORMONE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TSH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Completed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29794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97641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508061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T4, FREE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T4FR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Completed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68659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99868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505646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COMPREHENSIVE METABOLIC PANEL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Completed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3930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7704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5D6BF-FC0C-47C6-B21F-30627D86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NA?</a:t>
            </a:r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B3499A-4461-4737-8133-916D40A56C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6009" y="2340722"/>
            <a:ext cx="10472468" cy="3784506"/>
          </a:xfr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B0B4818-50C4-458F-B9E4-6AB7C7D1E50E}"/>
              </a:ext>
            </a:extLst>
          </p:cNvPr>
          <p:cNvGrpSpPr/>
          <p:nvPr/>
        </p:nvGrpSpPr>
        <p:grpSpPr>
          <a:xfrm>
            <a:off x="2908126" y="3137991"/>
            <a:ext cx="5523978" cy="2185571"/>
            <a:chOff x="2908126" y="3137991"/>
            <a:chExt cx="5523978" cy="2185571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84F69B-837F-45B2-8BB8-B2C2326C6C89}"/>
                </a:ext>
              </a:extLst>
            </p:cNvPr>
            <p:cNvSpPr/>
            <p:nvPr/>
          </p:nvSpPr>
          <p:spPr>
            <a:xfrm>
              <a:off x="3093929" y="4809995"/>
              <a:ext cx="1916482" cy="513567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D7183E0-B14A-4937-B347-6FB8B3766FA6}"/>
                </a:ext>
              </a:extLst>
            </p:cNvPr>
            <p:cNvSpPr/>
            <p:nvPr/>
          </p:nvSpPr>
          <p:spPr>
            <a:xfrm>
              <a:off x="2908126" y="3137991"/>
              <a:ext cx="1916482" cy="513567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DE20B54-F13C-41D8-9D60-0D9CF26E0DFC}"/>
                </a:ext>
              </a:extLst>
            </p:cNvPr>
            <p:cNvSpPr/>
            <p:nvPr/>
          </p:nvSpPr>
          <p:spPr>
            <a:xfrm>
              <a:off x="6515622" y="3172216"/>
              <a:ext cx="1916482" cy="513567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E09EC00-0A27-4001-BD16-6F24E8E1FB07}"/>
              </a:ext>
            </a:extLst>
          </p:cNvPr>
          <p:cNvSpPr txBox="1">
            <a:spLocks/>
          </p:cNvSpPr>
          <p:nvPr/>
        </p:nvSpPr>
        <p:spPr>
          <a:xfrm>
            <a:off x="8432104" y="3614197"/>
            <a:ext cx="3785157" cy="2487169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“Not available”</a:t>
            </a:r>
          </a:p>
          <a:p>
            <a:pPr lvl="1"/>
            <a:r>
              <a:rPr lang="en-US" dirty="0"/>
              <a:t>Equivalent to NULL in some other languages</a:t>
            </a:r>
          </a:p>
          <a:p>
            <a:r>
              <a:rPr lang="en-US" dirty="0"/>
              <a:t>Represents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56680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5D6BF-FC0C-47C6-B21F-30627D86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the time variables characters?</a:t>
            </a:r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B3499A-4461-4737-8133-916D40A56C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6009" y="2340722"/>
            <a:ext cx="10472468" cy="3784506"/>
          </a:xfr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C682C53-A1AA-4FAE-8A33-D09BA5E62D89}"/>
              </a:ext>
            </a:extLst>
          </p:cNvPr>
          <p:cNvSpPr/>
          <p:nvPr/>
        </p:nvSpPr>
        <p:spPr>
          <a:xfrm>
            <a:off x="1024128" y="5110619"/>
            <a:ext cx="6002973" cy="1014609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988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BE42A9EC-FD91-4196-9CC3-3FA62B875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120" y="1052186"/>
            <a:ext cx="10927141" cy="486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79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A139A-E448-48CC-A638-681BC109B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types/formats can be specified on input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C6AD4E-1601-4B45-9D80-4CBD96041EC7}"/>
              </a:ext>
            </a:extLst>
          </p:cNvPr>
          <p:cNvSpPr/>
          <p:nvPr/>
        </p:nvSpPr>
        <p:spPr>
          <a:xfrm>
            <a:off x="310242" y="2463019"/>
            <a:ext cx="11881758" cy="22467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E9D36A-33A4-4AC8-AEDE-695C0D1F36A5}"/>
              </a:ext>
            </a:extLst>
          </p:cNvPr>
          <p:cNvSpPr txBox="1"/>
          <p:nvPr/>
        </p:nvSpPr>
        <p:spPr>
          <a:xfrm>
            <a:off x="1351721" y="1966586"/>
            <a:ext cx="9713844" cy="248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6493E582-324F-4FB9-82D6-44932982C39D}"/>
              </a:ext>
            </a:extLst>
          </p:cNvPr>
          <p:cNvSpPr/>
          <p:nvPr/>
        </p:nvSpPr>
        <p:spPr>
          <a:xfrm>
            <a:off x="8290426" y="4709788"/>
            <a:ext cx="1855304" cy="141146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Datetime format</a:t>
            </a:r>
          </a:p>
        </p:txBody>
      </p:sp>
      <p:sp>
        <p:nvSpPr>
          <p:cNvPr id="11" name="Triangle 11">
            <a:extLst>
              <a:ext uri="{FF2B5EF4-FFF2-40B4-BE49-F238E27FC236}">
                <a16:creationId xmlns:a16="http://schemas.microsoft.com/office/drawing/2014/main" id="{10C3664B-8FD8-4BA3-8857-7301AC87DDAE}"/>
              </a:ext>
            </a:extLst>
          </p:cNvPr>
          <p:cNvSpPr/>
          <p:nvPr/>
        </p:nvSpPr>
        <p:spPr>
          <a:xfrm>
            <a:off x="9086689" y="3807912"/>
            <a:ext cx="381098" cy="901874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1C92C7-58EB-4B50-B846-07F2CA049C7E}"/>
              </a:ext>
            </a:extLst>
          </p:cNvPr>
          <p:cNvSpPr/>
          <p:nvPr/>
        </p:nvSpPr>
        <p:spPr>
          <a:xfrm>
            <a:off x="1932046" y="4126172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Column types argument to force data type</a:t>
            </a:r>
          </a:p>
        </p:txBody>
      </p:sp>
      <p:sp>
        <p:nvSpPr>
          <p:cNvPr id="7" name="Triangle 7">
            <a:extLst>
              <a:ext uri="{FF2B5EF4-FFF2-40B4-BE49-F238E27FC236}">
                <a16:creationId xmlns:a16="http://schemas.microsoft.com/office/drawing/2014/main" id="{EFF1867A-5637-430B-AF0B-9D1B1AD4FE9B}"/>
              </a:ext>
            </a:extLst>
          </p:cNvPr>
          <p:cNvSpPr/>
          <p:nvPr/>
        </p:nvSpPr>
        <p:spPr>
          <a:xfrm>
            <a:off x="3390621" y="3258779"/>
            <a:ext cx="381095" cy="1151576"/>
          </a:xfrm>
          <a:prstGeom prst="triangle">
            <a:avLst>
              <a:gd name="adj" fmla="val 10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01D7D6-4879-48E1-9FBF-C89CA323731F}"/>
              </a:ext>
            </a:extLst>
          </p:cNvPr>
          <p:cNvSpPr txBox="1"/>
          <p:nvPr/>
        </p:nvSpPr>
        <p:spPr>
          <a:xfrm>
            <a:off x="310242" y="2500597"/>
            <a:ext cx="12395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/>
              </a:rPr>
              <a:t>orders &lt;- </a:t>
            </a:r>
            <a:r>
              <a:rPr lang="en-US" sz="2400" dirty="0" err="1">
                <a:latin typeface="Monaco"/>
              </a:rPr>
              <a:t>read_csv</a:t>
            </a:r>
            <a:r>
              <a:rPr lang="en-US" sz="2400" dirty="0">
                <a:latin typeface="Monaco"/>
              </a:rPr>
              <a:t>("data/orders_data_set.csv", </a:t>
            </a:r>
          </a:p>
          <a:p>
            <a:r>
              <a:rPr lang="en-US" sz="2400" dirty="0">
                <a:latin typeface="Monaco"/>
              </a:rPr>
              <a:t>                   </a:t>
            </a:r>
            <a:r>
              <a:rPr lang="en-US" sz="2400" dirty="0" err="1">
                <a:latin typeface="Monaco"/>
              </a:rPr>
              <a:t>col_types</a:t>
            </a:r>
            <a:r>
              <a:rPr lang="en-US" sz="2400" dirty="0">
                <a:latin typeface="Monaco"/>
              </a:rPr>
              <a:t> = cols(</a:t>
            </a:r>
          </a:p>
          <a:p>
            <a:r>
              <a:rPr lang="en-US" sz="2400" dirty="0">
                <a:latin typeface="Monaco"/>
              </a:rPr>
              <a:t>                     </a:t>
            </a:r>
            <a:r>
              <a:rPr lang="en-US" sz="2400" dirty="0" err="1">
                <a:latin typeface="Monaco"/>
              </a:rPr>
              <a:t>order_time</a:t>
            </a:r>
            <a:r>
              <a:rPr lang="en-US" sz="2400" dirty="0">
                <a:latin typeface="Monaco"/>
              </a:rPr>
              <a:t> = </a:t>
            </a:r>
            <a:r>
              <a:rPr lang="en-US" sz="2400" dirty="0" err="1">
                <a:latin typeface="Monaco"/>
              </a:rPr>
              <a:t>col_datetime</a:t>
            </a:r>
            <a:r>
              <a:rPr lang="en-US" sz="2400" dirty="0">
                <a:latin typeface="Monaco"/>
              </a:rPr>
              <a:t>("%m/%d/%Y %H:%M")</a:t>
            </a:r>
          </a:p>
          <a:p>
            <a:r>
              <a:rPr lang="en-US" sz="2400" dirty="0">
                <a:latin typeface="Monaco"/>
              </a:rPr>
              <a:t>                     )</a:t>
            </a:r>
          </a:p>
          <a:p>
            <a:r>
              <a:rPr lang="en-US" sz="2400" dirty="0">
                <a:latin typeface="Monaco"/>
              </a:rPr>
              <a:t>  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2883872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3E185-1B83-5743-A3CC-556F8DCF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2B5B7-F1C8-2541-A9A6-6EB4644F04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6364" y="2179529"/>
            <a:ext cx="11173154" cy="4678471"/>
          </a:xfrm>
        </p:spPr>
        <p:txBody>
          <a:bodyPr>
            <a:norm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1. Import the </a:t>
            </a:r>
            <a:r>
              <a:rPr lang="en-US" dirty="0" err="1"/>
              <a:t>result_time</a:t>
            </a:r>
            <a:r>
              <a:rPr lang="en-US" dirty="0"/>
              <a:t> and </a:t>
            </a:r>
            <a:r>
              <a:rPr lang="en-US" dirty="0" err="1"/>
              <a:t>review_time</a:t>
            </a:r>
            <a:r>
              <a:rPr lang="en-US" dirty="0"/>
              <a:t> columns so they are also datetimes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2. Review the imported data with summary()</a:t>
            </a:r>
          </a:p>
        </p:txBody>
      </p:sp>
    </p:spTree>
    <p:extLst>
      <p:ext uri="{BB962C8B-B14F-4D97-AF65-F5344CB8AC3E}">
        <p14:creationId xmlns:p14="http://schemas.microsoft.com/office/powerpoint/2010/main" val="3495347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859458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5EDD0-2A8F-6B42-83B7-E87A2061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dates and times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24D7D3-FFCE-2A40-BFBA-E90D0F52C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721" y="254580"/>
            <a:ext cx="10780558" cy="66034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69EE88-9377-FB4A-A2D9-71D14371D1E0}"/>
              </a:ext>
            </a:extLst>
          </p:cNvPr>
          <p:cNvSpPr/>
          <p:nvPr/>
        </p:nvSpPr>
        <p:spPr>
          <a:xfrm>
            <a:off x="7972066" y="6272784"/>
            <a:ext cx="41368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hlinkClick r:id="rId3"/>
              </a:rPr>
              <a:t>https://lubridate.tidyverse.org/index.html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B350B6-47FA-164D-8F79-7CCEE7ED6BCA}"/>
              </a:ext>
            </a:extLst>
          </p:cNvPr>
          <p:cNvSpPr/>
          <p:nvPr/>
        </p:nvSpPr>
        <p:spPr>
          <a:xfrm>
            <a:off x="3815745" y="69914"/>
            <a:ext cx="41368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hlinkClick r:id="rId3"/>
              </a:rPr>
              <a:t>https://lubridate.tidyverse.org/index.html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89328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4008DB-A04A-5F4B-960A-368BE480825A}"/>
              </a:ext>
            </a:extLst>
          </p:cNvPr>
          <p:cNvSpPr/>
          <p:nvPr/>
        </p:nvSpPr>
        <p:spPr>
          <a:xfrm>
            <a:off x="1563757" y="2707275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F9A4B-7799-3446-84AD-34BE35F0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33453" cy="1325563"/>
          </a:xfrm>
        </p:spPr>
        <p:txBody>
          <a:bodyPr/>
          <a:lstStyle/>
          <a:p>
            <a:r>
              <a:rPr lang="en-US" dirty="0"/>
              <a:t>Reading Excel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38405-8FB7-B641-9C0D-9524AAE80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3757" y="2921934"/>
            <a:ext cx="8759687" cy="12383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800" dirty="0" err="1">
                <a:latin typeface="Monaco" pitchFamily="2" charset="77"/>
              </a:rPr>
              <a:t>read_excel</a:t>
            </a:r>
            <a:r>
              <a:rPr lang="en-US" sz="2800" dirty="0">
                <a:latin typeface="Monaco" pitchFamily="2" charset="77"/>
              </a:rPr>
              <a:t>(“data/</a:t>
            </a:r>
            <a:r>
              <a:rPr lang="en-US" sz="2800" dirty="0" err="1">
                <a:latin typeface="Monaco" pitchFamily="2" charset="77"/>
              </a:rPr>
              <a:t>excel_file.xlsx</a:t>
            </a:r>
            <a:r>
              <a:rPr lang="en-US" sz="2800" dirty="0">
                <a:latin typeface="Monaco" pitchFamily="2" charset="77"/>
              </a:rPr>
              <a:t>”,</a:t>
            </a:r>
          </a:p>
          <a:p>
            <a:pPr marL="0" indent="0" algn="ctr">
              <a:buNone/>
            </a:pPr>
            <a:r>
              <a:rPr lang="en-US" sz="2800" dirty="0">
                <a:latin typeface="Monaco" pitchFamily="2" charset="77"/>
              </a:rPr>
              <a:t>sheet = 1)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C4F96D6-6CDC-0241-B818-03323A80F3B8}"/>
              </a:ext>
            </a:extLst>
          </p:cNvPr>
          <p:cNvSpPr/>
          <p:nvPr/>
        </p:nvSpPr>
        <p:spPr>
          <a:xfrm>
            <a:off x="4664765" y="4374959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Specify sheet by number or ”name”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B81E2A5F-B117-DB4F-BCC5-C1EC8BE02FF5}"/>
              </a:ext>
            </a:extLst>
          </p:cNvPr>
          <p:cNvSpPr/>
          <p:nvPr/>
        </p:nvSpPr>
        <p:spPr>
          <a:xfrm>
            <a:off x="5521187" y="3895431"/>
            <a:ext cx="203752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06B02A7-C0BA-D44E-AFD6-1AEA62AC9CB7}"/>
              </a:ext>
            </a:extLst>
          </p:cNvPr>
          <p:cNvSpPr/>
          <p:nvPr/>
        </p:nvSpPr>
        <p:spPr>
          <a:xfrm>
            <a:off x="7460973" y="1165449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name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6F46054-71E7-C54B-BA2B-68977DE855DB}"/>
              </a:ext>
            </a:extLst>
          </p:cNvPr>
          <p:cNvSpPr/>
          <p:nvPr/>
        </p:nvSpPr>
        <p:spPr>
          <a:xfrm rot="10800000">
            <a:off x="8083826" y="2503919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AB1E91-4BAA-8441-B0FF-9B822DE0A5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17531" y="44693"/>
            <a:ext cx="1193961" cy="13849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91AAF1-ACB6-0941-A4A7-45A0F70E2980}"/>
              </a:ext>
            </a:extLst>
          </p:cNvPr>
          <p:cNvSpPr txBox="1"/>
          <p:nvPr/>
        </p:nvSpPr>
        <p:spPr>
          <a:xfrm>
            <a:off x="7646505" y="4767075"/>
            <a:ext cx="4055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Can also extract arbitrary rows and columns using “range = “ argument</a:t>
            </a:r>
          </a:p>
        </p:txBody>
      </p:sp>
    </p:spTree>
    <p:extLst>
      <p:ext uri="{BB962C8B-B14F-4D97-AF65-F5344CB8AC3E}">
        <p14:creationId xmlns:p14="http://schemas.microsoft.com/office/powerpoint/2010/main" val="732178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A00C-346C-6B47-8497-0D60F41CF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files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D365BE-226A-C94A-B6EB-27ABA89DC3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44200" y="136805"/>
            <a:ext cx="1161521" cy="13473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ED8483-6C31-EA47-A8A8-4D31109A0251}"/>
              </a:ext>
            </a:extLst>
          </p:cNvPr>
          <p:cNvSpPr/>
          <p:nvPr/>
        </p:nvSpPr>
        <p:spPr>
          <a:xfrm>
            <a:off x="1202500" y="3109310"/>
            <a:ext cx="9541700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874C4FD-A22E-5049-9BC9-28350F4009FB}"/>
              </a:ext>
            </a:extLst>
          </p:cNvPr>
          <p:cNvSpPr txBox="1">
            <a:spLocks/>
          </p:cNvSpPr>
          <p:nvPr/>
        </p:nvSpPr>
        <p:spPr>
          <a:xfrm>
            <a:off x="1024128" y="3386953"/>
            <a:ext cx="9859618" cy="874643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Tw Cen MT" panose="020B0602020104020603" pitchFamily="34" charset="0"/>
              <a:buNone/>
            </a:pPr>
            <a:r>
              <a:rPr lang="en-US" dirty="0" err="1">
                <a:latin typeface="Monaco" pitchFamily="2" charset="77"/>
              </a:rPr>
              <a:t>write_csv</a:t>
            </a:r>
            <a:r>
              <a:rPr lang="en-US" dirty="0">
                <a:latin typeface="Monaco" pitchFamily="2" charset="77"/>
              </a:rPr>
              <a:t>(catalog, “output/</a:t>
            </a:r>
            <a:r>
              <a:rPr lang="en-US" dirty="0" err="1">
                <a:latin typeface="Monaco" pitchFamily="2" charset="77"/>
              </a:rPr>
              <a:t>test_catalog.csv</a:t>
            </a:r>
            <a:r>
              <a:rPr lang="en-US" dirty="0">
                <a:latin typeface="Monaco" pitchFamily="2" charset="77"/>
              </a:rPr>
              <a:t>”)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7F31F01-05A0-6F43-8C8B-66507E07F8C2}"/>
              </a:ext>
            </a:extLst>
          </p:cNvPr>
          <p:cNvSpPr/>
          <p:nvPr/>
        </p:nvSpPr>
        <p:spPr>
          <a:xfrm>
            <a:off x="4240695" y="1836022"/>
            <a:ext cx="1855304" cy="11344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type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E305AEBD-A55C-D642-8BF3-95A1FE92B68B}"/>
              </a:ext>
            </a:extLst>
          </p:cNvPr>
          <p:cNvSpPr/>
          <p:nvPr/>
        </p:nvSpPr>
        <p:spPr>
          <a:xfrm rot="10800000">
            <a:off x="5384166" y="2907426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8F32BB1-7F26-E64B-805B-CD40B6105770}"/>
              </a:ext>
            </a:extLst>
          </p:cNvPr>
          <p:cNvSpPr/>
          <p:nvPr/>
        </p:nvSpPr>
        <p:spPr>
          <a:xfrm>
            <a:off x="6692913" y="1846747"/>
            <a:ext cx="1855304" cy="107638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to write out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47AB320B-DC7C-944D-862B-FD063A44ED97}"/>
              </a:ext>
            </a:extLst>
          </p:cNvPr>
          <p:cNvSpPr/>
          <p:nvPr/>
        </p:nvSpPr>
        <p:spPr>
          <a:xfrm rot="10800000">
            <a:off x="6919243" y="2907426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7CFDF5D-8311-2749-BB39-5F2B54B3DE3A}"/>
              </a:ext>
            </a:extLst>
          </p:cNvPr>
          <p:cNvSpPr/>
          <p:nvPr/>
        </p:nvSpPr>
        <p:spPr>
          <a:xfrm>
            <a:off x="4837609" y="4593822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Output file name</a:t>
            </a:r>
          </a:p>
          <a:p>
            <a:pPr algn="ctr"/>
            <a:r>
              <a:rPr lang="en-US" sz="2400" b="1" dirty="0"/>
              <a:t>(separate output from raw data!)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F5459FF1-B515-EE4B-866C-AB74C356410F}"/>
              </a:ext>
            </a:extLst>
          </p:cNvPr>
          <p:cNvSpPr/>
          <p:nvPr/>
        </p:nvSpPr>
        <p:spPr>
          <a:xfrm>
            <a:off x="5633872" y="4114295"/>
            <a:ext cx="381098" cy="47952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33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Lesson Goals</a:t>
            </a:r>
          </a:p>
          <a:p>
            <a:pPr marL="514350" indent="-514350">
              <a:buAutoNum type="arabicPeriod"/>
            </a:pPr>
            <a:r>
              <a:rPr lang="en-US" sz="3200" dirty="0"/>
              <a:t>Learn functions to import data</a:t>
            </a:r>
          </a:p>
          <a:p>
            <a:pPr marL="514350" indent="-514350">
              <a:buAutoNum type="arabicPeriod"/>
            </a:pPr>
            <a:r>
              <a:rPr lang="en-US" sz="3200" dirty="0"/>
              <a:t>Practice using tools that help in reviewing imported data</a:t>
            </a:r>
          </a:p>
          <a:p>
            <a:endParaRPr lang="en-US" sz="3200" dirty="0"/>
          </a:p>
          <a:p>
            <a:r>
              <a:rPr lang="en-US" sz="4000" dirty="0"/>
              <a:t>Lesson 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Import laboratory data from a common flat file format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Inspect imported data with the built-in RStudio viewer</a:t>
            </a:r>
          </a:p>
        </p:txBody>
      </p:sp>
    </p:spTree>
    <p:extLst>
      <p:ext uri="{BB962C8B-B14F-4D97-AF65-F5344CB8AC3E}">
        <p14:creationId xmlns:p14="http://schemas.microsoft.com/office/powerpoint/2010/main" val="2839423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Tabulating Data</a:t>
            </a:r>
            <a:br>
              <a:rPr lang="en-US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696324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3499A-D945-944C-975A-62ECB9D88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one variable table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206B2E-01B7-204F-BF79-A3BA497B7B7A}"/>
              </a:ext>
            </a:extLst>
          </p:cNvPr>
          <p:cNvSpPr/>
          <p:nvPr/>
        </p:nvSpPr>
        <p:spPr>
          <a:xfrm>
            <a:off x="1417984" y="3687936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3F605D3-E5BF-114F-8DB2-E686547B4768}"/>
              </a:ext>
            </a:extLst>
          </p:cNvPr>
          <p:cNvSpPr txBox="1">
            <a:spLocks/>
          </p:cNvSpPr>
          <p:nvPr/>
        </p:nvSpPr>
        <p:spPr>
          <a:xfrm>
            <a:off x="1557959" y="4126798"/>
            <a:ext cx="8587407" cy="874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 err="1">
                <a:latin typeface="Monaco" pitchFamily="2" charset="77"/>
              </a:rPr>
              <a:t>tabyl</a:t>
            </a:r>
            <a:r>
              <a:rPr lang="en-US" sz="4400" dirty="0">
                <a:latin typeface="Monaco" pitchFamily="2" charset="77"/>
              </a:rPr>
              <a:t>(orders, department)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65265AA-594B-7745-BD4D-33A8AC5E429C}"/>
              </a:ext>
            </a:extLst>
          </p:cNvPr>
          <p:cNvSpPr/>
          <p:nvPr/>
        </p:nvSpPr>
        <p:spPr>
          <a:xfrm>
            <a:off x="3990563" y="2207369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frame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4BB00694-796A-2B4A-938D-C5CEAFE6E39A}"/>
              </a:ext>
            </a:extLst>
          </p:cNvPr>
          <p:cNvSpPr/>
          <p:nvPr/>
        </p:nvSpPr>
        <p:spPr>
          <a:xfrm rot="10800000">
            <a:off x="4567033" y="3537988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3F25ADF-8537-8640-8D94-9ED27DBEA9DA}"/>
              </a:ext>
            </a:extLst>
          </p:cNvPr>
          <p:cNvSpPr/>
          <p:nvPr/>
        </p:nvSpPr>
        <p:spPr>
          <a:xfrm>
            <a:off x="7041879" y="2199518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Row variable</a:t>
            </a: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01D8F106-680F-0A40-A3AD-4E799D368A67}"/>
              </a:ext>
            </a:extLst>
          </p:cNvPr>
          <p:cNvSpPr/>
          <p:nvPr/>
        </p:nvSpPr>
        <p:spPr>
          <a:xfrm rot="10800000">
            <a:off x="7719397" y="3530137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737F5B6-A97F-B249-A4C4-A5A97047F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415" y="189228"/>
            <a:ext cx="1096303" cy="12607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EF1640-847D-9C4A-BE33-69E379FD9840}"/>
              </a:ext>
            </a:extLst>
          </p:cNvPr>
          <p:cNvSpPr txBox="1"/>
          <p:nvPr/>
        </p:nvSpPr>
        <p:spPr>
          <a:xfrm>
            <a:off x="1117600" y="5552292"/>
            <a:ext cx="90600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Part of janitor package: must run library(janitor) to make </a:t>
            </a:r>
            <a:r>
              <a:rPr lang="en-US" sz="3200" dirty="0" err="1"/>
              <a:t>tabyl</a:t>
            </a:r>
            <a:r>
              <a:rPr lang="en-US" sz="3200" dirty="0"/>
              <a:t> function is available</a:t>
            </a:r>
          </a:p>
        </p:txBody>
      </p:sp>
    </p:spTree>
    <p:extLst>
      <p:ext uri="{BB962C8B-B14F-4D97-AF65-F5344CB8AC3E}">
        <p14:creationId xmlns:p14="http://schemas.microsoft.com/office/powerpoint/2010/main" val="2812346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90564-63A3-844C-927D-C6A592E13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0594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Two variable tables can help answer simple questions quickly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AE98E-4365-B14F-A380-A3E7F22E4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260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Which clinic cancelled the highest number of lab orders?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E9CF3C-AEF3-9D47-9C35-0C410F661133}"/>
              </a:ext>
            </a:extLst>
          </p:cNvPr>
          <p:cNvSpPr/>
          <p:nvPr/>
        </p:nvSpPr>
        <p:spPr>
          <a:xfrm>
            <a:off x="1417984" y="3894706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63531-A6B3-4842-B971-4743D70E2FE5}"/>
              </a:ext>
            </a:extLst>
          </p:cNvPr>
          <p:cNvSpPr txBox="1">
            <a:spLocks/>
          </p:cNvSpPr>
          <p:nvPr/>
        </p:nvSpPr>
        <p:spPr>
          <a:xfrm>
            <a:off x="1417984" y="4070591"/>
            <a:ext cx="8759686" cy="12607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 err="1">
                <a:latin typeface="Monaco" pitchFamily="2" charset="77"/>
              </a:rPr>
              <a:t>tabyl</a:t>
            </a:r>
            <a:r>
              <a:rPr lang="en-US" sz="4400" dirty="0">
                <a:latin typeface="Monaco" pitchFamily="2" charset="77"/>
              </a:rPr>
              <a:t>(orders, department, </a:t>
            </a:r>
            <a:r>
              <a:rPr lang="en-US" sz="4400" dirty="0" err="1">
                <a:latin typeface="Monaco" pitchFamily="2" charset="77"/>
              </a:rPr>
              <a:t>order_status_c_descr</a:t>
            </a:r>
            <a:r>
              <a:rPr lang="en-US" sz="4400" dirty="0">
                <a:latin typeface="Monaco" pitchFamily="2" charset="77"/>
              </a:rPr>
              <a:t>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3A64EDF-A071-D349-A4E4-F582FC0C314E}"/>
              </a:ext>
            </a:extLst>
          </p:cNvPr>
          <p:cNvSpPr/>
          <p:nvPr/>
        </p:nvSpPr>
        <p:spPr>
          <a:xfrm>
            <a:off x="4323521" y="2260444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frame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8EE4A8C1-1E71-7E41-9625-B7C020D60074}"/>
              </a:ext>
            </a:extLst>
          </p:cNvPr>
          <p:cNvSpPr/>
          <p:nvPr/>
        </p:nvSpPr>
        <p:spPr>
          <a:xfrm rot="10800000">
            <a:off x="4899991" y="3591063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319766D-7376-9E47-934F-9DC095202042}"/>
              </a:ext>
            </a:extLst>
          </p:cNvPr>
          <p:cNvSpPr/>
          <p:nvPr/>
        </p:nvSpPr>
        <p:spPr>
          <a:xfrm>
            <a:off x="6861312" y="2260444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Row variable</a:t>
            </a: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4AB1B214-37C7-A54D-B440-560823EE78B6}"/>
              </a:ext>
            </a:extLst>
          </p:cNvPr>
          <p:cNvSpPr/>
          <p:nvPr/>
        </p:nvSpPr>
        <p:spPr>
          <a:xfrm rot="10800000">
            <a:off x="7538830" y="3591063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5B3BF20-223C-8749-9ACA-8E1E28F72F08}"/>
              </a:ext>
            </a:extLst>
          </p:cNvPr>
          <p:cNvSpPr/>
          <p:nvPr/>
        </p:nvSpPr>
        <p:spPr>
          <a:xfrm>
            <a:off x="5224669" y="5507225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Column variable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2509D69A-D7D3-174B-8F09-D46E471D87F8}"/>
              </a:ext>
            </a:extLst>
          </p:cNvPr>
          <p:cNvSpPr/>
          <p:nvPr/>
        </p:nvSpPr>
        <p:spPr>
          <a:xfrm>
            <a:off x="5851663" y="5149357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867C3CE-5DDA-2340-B711-1F025F956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415" y="189228"/>
            <a:ext cx="1096303" cy="126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15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BD509-412C-1F4B-9137-C0A62C49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7FC10-1463-B747-BB20-BAD9D1EF6D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Which 3 departments ordered the highest number of labs using “Provider Preference Lists”?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happens if you add another variable to the </a:t>
            </a:r>
            <a:r>
              <a:rPr lang="en-US" dirty="0" err="1"/>
              <a:t>tabyl</a:t>
            </a:r>
            <a:r>
              <a:rPr lang="en-US" dirty="0"/>
              <a:t>() function (3 variables)?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65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B7B68-8529-1E4B-90C4-E6311B33B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Prettifying Table Output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00A5C4-D3DA-CD43-A214-982449394DE4}"/>
              </a:ext>
            </a:extLst>
          </p:cNvPr>
          <p:cNvSpPr/>
          <p:nvPr/>
        </p:nvSpPr>
        <p:spPr>
          <a:xfrm>
            <a:off x="776614" y="2071270"/>
            <a:ext cx="10296394" cy="12488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13E40F-4A2F-6741-B934-799F4BAC0B4F}"/>
              </a:ext>
            </a:extLst>
          </p:cNvPr>
          <p:cNvSpPr txBox="1">
            <a:spLocks/>
          </p:cNvSpPr>
          <p:nvPr/>
        </p:nvSpPr>
        <p:spPr>
          <a:xfrm>
            <a:off x="41040" y="2444011"/>
            <a:ext cx="11847443" cy="874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>
                <a:latin typeface="Monaco" pitchFamily="2" charset="77"/>
              </a:rPr>
              <a:t>kable</a:t>
            </a:r>
            <a:r>
              <a:rPr lang="en-US" dirty="0">
                <a:latin typeface="Monaco" pitchFamily="2" charset="77"/>
              </a:rPr>
              <a:t>(</a:t>
            </a:r>
            <a:r>
              <a:rPr lang="en-US" dirty="0" err="1">
                <a:latin typeface="Monaco" pitchFamily="2" charset="77"/>
              </a:rPr>
              <a:t>tabyl</a:t>
            </a:r>
            <a:r>
              <a:rPr lang="en-US" dirty="0">
                <a:latin typeface="Monaco" pitchFamily="2" charset="77"/>
              </a:rPr>
              <a:t>(orders, department, </a:t>
            </a:r>
            <a:r>
              <a:rPr lang="en-US" dirty="0" err="1">
                <a:latin typeface="Monaco" pitchFamily="2" charset="77"/>
              </a:rPr>
              <a:t>pref_list_type</a:t>
            </a:r>
            <a:r>
              <a:rPr lang="en-US" dirty="0">
                <a:latin typeface="Monaco" pitchFamily="2" charset="77"/>
              </a:rPr>
              <a:t>))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E16DFB-0977-EF47-99D5-62B3B4943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3764172"/>
            <a:ext cx="11671300" cy="2311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6CD8D6-A13D-8E4F-80DC-CA5C0DBBE10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75010" y="169577"/>
            <a:ext cx="1056640" cy="122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52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Lesson Goals</a:t>
            </a:r>
          </a:p>
          <a:p>
            <a:pPr marL="514350" indent="-514350">
              <a:buAutoNum type="arabicPeriod"/>
            </a:pPr>
            <a:r>
              <a:rPr lang="en-US" sz="3200" dirty="0"/>
              <a:t>Learn functions to import data</a:t>
            </a:r>
          </a:p>
          <a:p>
            <a:pPr marL="514350" indent="-514350">
              <a:buAutoNum type="arabicPeriod"/>
            </a:pPr>
            <a:r>
              <a:rPr lang="en-US" sz="3200" dirty="0"/>
              <a:t>Practice using tools that help in reviewing imported data</a:t>
            </a:r>
          </a:p>
          <a:p>
            <a:endParaRPr lang="en-US" sz="3200" dirty="0"/>
          </a:p>
          <a:p>
            <a:r>
              <a:rPr lang="en-US" sz="4000" dirty="0"/>
              <a:t>Lesson 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Import laboratory data from a common flat file format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Inspect imported data with the built-in RStudio viewer</a:t>
            </a:r>
          </a:p>
        </p:txBody>
      </p:sp>
    </p:spTree>
    <p:extLst>
      <p:ext uri="{BB962C8B-B14F-4D97-AF65-F5344CB8AC3E}">
        <p14:creationId xmlns:p14="http://schemas.microsoft.com/office/powerpoint/2010/main" val="2457414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4323-0E7D-7B43-8796-A44C986D9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R Markdown for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12497-5016-804D-AA08-DEF30AF1F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Each lesson has an R Markdown file</a:t>
            </a:r>
          </a:p>
          <a:p>
            <a:pPr lvl="1"/>
            <a:r>
              <a:rPr lang="en-US" sz="2800" dirty="0"/>
              <a:t>Executable examples</a:t>
            </a:r>
          </a:p>
          <a:p>
            <a:pPr lvl="1"/>
            <a:r>
              <a:rPr lang="en-US" sz="2800" dirty="0"/>
              <a:t>Exercises</a:t>
            </a:r>
          </a:p>
          <a:p>
            <a:r>
              <a:rPr lang="en-US" sz="2800" dirty="0"/>
              <a:t>Files used as “notebooks”: can document, execute, and iterate</a:t>
            </a:r>
          </a:p>
          <a:p>
            <a:r>
              <a:rPr lang="en-US" sz="2800" dirty="0"/>
              <a:t>Best practice: work from notebook rather than console</a:t>
            </a:r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0328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2100F-AD41-8D48-A955-2BB87A5AE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BBAD5-3CE1-AA42-9DD9-F5DE581165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08276" y="2238375"/>
            <a:ext cx="4083724" cy="3178175"/>
          </a:xfrm>
        </p:spPr>
        <p:txBody>
          <a:bodyPr>
            <a:normAutofit/>
          </a:bodyPr>
          <a:lstStyle/>
          <a:p>
            <a:pPr marL="914400" indent="-914400">
              <a:buClr>
                <a:schemeClr val="accent5"/>
              </a:buClr>
              <a:buFont typeface="+mj-lt"/>
              <a:buAutoNum type="arabicPeriod"/>
            </a:pPr>
            <a:r>
              <a:rPr lang="en-US" dirty="0"/>
              <a:t>Open “03 – </a:t>
            </a:r>
            <a:r>
              <a:rPr lang="en-US" dirty="0" err="1"/>
              <a:t>Import.Rmd</a:t>
            </a:r>
            <a:r>
              <a:rPr lang="en-US" dirty="0"/>
              <a:t>”</a:t>
            </a:r>
          </a:p>
          <a:p>
            <a:pPr marL="914400" indent="-914400">
              <a:buClr>
                <a:schemeClr val="accent5"/>
              </a:buClr>
              <a:buFont typeface="+mj-lt"/>
              <a:buAutoNum type="arabicPeriod"/>
            </a:pPr>
            <a:r>
              <a:rPr lang="en-US" dirty="0"/>
              <a:t>Run the setup chunk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7D444D8-F479-4009-B6CD-C6F07E248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96723"/>
            <a:ext cx="8108276" cy="437606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4520B1-8C60-4B5C-9261-936A3C995217}"/>
              </a:ext>
            </a:extLst>
          </p:cNvPr>
          <p:cNvCxnSpPr>
            <a:cxnSpLocks/>
          </p:cNvCxnSpPr>
          <p:nvPr/>
        </p:nvCxnSpPr>
        <p:spPr>
          <a:xfrm flipH="1" flipV="1">
            <a:off x="5544439" y="5416550"/>
            <a:ext cx="889347" cy="4456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BB2BE3-A4DF-4F2E-8FD6-6D330B923C74}"/>
              </a:ext>
            </a:extLst>
          </p:cNvPr>
          <p:cNvCxnSpPr>
            <a:cxnSpLocks/>
          </p:cNvCxnSpPr>
          <p:nvPr/>
        </p:nvCxnSpPr>
        <p:spPr>
          <a:xfrm flipH="1" flipV="1">
            <a:off x="4243820" y="3527875"/>
            <a:ext cx="889347" cy="4456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C71976C9-0CB9-4207-9F9A-802EF9906AA2}"/>
              </a:ext>
            </a:extLst>
          </p:cNvPr>
          <p:cNvSpPr/>
          <p:nvPr/>
        </p:nvSpPr>
        <p:spPr>
          <a:xfrm>
            <a:off x="212942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C427CD-5AF6-4A8C-B57D-04C32E101002}"/>
              </a:ext>
            </a:extLst>
          </p:cNvPr>
          <p:cNvSpPr/>
          <p:nvPr/>
        </p:nvSpPr>
        <p:spPr>
          <a:xfrm>
            <a:off x="363255" y="3379441"/>
            <a:ext cx="660873" cy="296868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01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97A078-76AE-F04D-85A6-10B2F6060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 Data Set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A84E9E3-9803-3F47-9769-E105F2C56BCC}"/>
              </a:ext>
            </a:extLst>
          </p:cNvPr>
          <p:cNvGraphicFramePr>
            <a:graphicFrameLocks noGrp="1"/>
          </p:cNvGraphicFramePr>
          <p:nvPr/>
        </p:nvGraphicFramePr>
        <p:xfrm>
          <a:off x="4407407" y="1963739"/>
          <a:ext cx="7595651" cy="4685252"/>
        </p:xfrm>
        <a:graphic>
          <a:graphicData uri="http://schemas.openxmlformats.org/drawingml/2006/table">
            <a:tbl>
              <a:tblPr/>
              <a:tblGrid>
                <a:gridCol w="3839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6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10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u="none" strike="noStrike" dirty="0">
                          <a:effectLst/>
                        </a:rPr>
                        <a:t>Variable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u="none" strike="noStrike" dirty="0">
                          <a:effectLst/>
                        </a:rPr>
                        <a:t>Description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order_id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Key for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patient_id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Key for patient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description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Text description of lab test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proc_code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Procedure code for lab test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 dirty="0" err="1">
                          <a:effectLst/>
                        </a:rPr>
                        <a:t>order_class_c_descr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Setting test is intended to be performed in (eg. Normal = regular blood draw)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lab_status_c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status of laboratory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lab_status_c_descr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Status of laboratory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order_status_c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status of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order_status_c_descr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Status of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reason_for_canc_c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cancellation reason (if applicable)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reason_for_canc_c_descr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Cancellation reason (if applicable)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time of original test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result_time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most recent result in the record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review_time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provider acknowledgment of review of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department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Clinic associated with test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ordering_route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Structure/menu in health record from which order was placed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pref_list_type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 dirty="0">
                          <a:effectLst/>
                        </a:rPr>
                        <a:t>Category of preference list (if applicable)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0169414-A87D-1641-AB82-90E54FB185D8}"/>
              </a:ext>
            </a:extLst>
          </p:cNvPr>
          <p:cNvSpPr txBox="1"/>
          <p:nvPr/>
        </p:nvSpPr>
        <p:spPr>
          <a:xfrm>
            <a:off x="483326" y="1890319"/>
            <a:ext cx="392408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set of outpatient laboratory orders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45,000 rows x 17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Queried from Epic orders data (Clarity)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Deidentified and time shifted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Includes timestamps for lab order, result, and provider review</a:t>
            </a:r>
          </a:p>
        </p:txBody>
      </p:sp>
    </p:spTree>
    <p:extLst>
      <p:ext uri="{BB962C8B-B14F-4D97-AF65-F5344CB8AC3E}">
        <p14:creationId xmlns:p14="http://schemas.microsoft.com/office/powerpoint/2010/main" val="3179738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Importing Files</a:t>
            </a:r>
            <a:br>
              <a:rPr lang="en-US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08685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5E1C8-A4BC-DC45-9331-7A1E8E49D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your file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B0B1DD-3FE4-7B47-B32E-86451D514C9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9156" y="1786866"/>
            <a:ext cx="8110015" cy="4979693"/>
          </a:xfrm>
          <a:prstGeom prst="rect">
            <a:avLst/>
          </a:prstGeom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3A37C671-4355-BB44-9BBF-1B6C81F04AE4}"/>
              </a:ext>
            </a:extLst>
          </p:cNvPr>
          <p:cNvSpPr/>
          <p:nvPr/>
        </p:nvSpPr>
        <p:spPr>
          <a:xfrm rot="2408232">
            <a:off x="5035642" y="5307308"/>
            <a:ext cx="1538936" cy="618907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A91F09B-BE8C-494F-8DDB-3FE799FAD5BF}"/>
              </a:ext>
            </a:extLst>
          </p:cNvPr>
          <p:cNvSpPr/>
          <p:nvPr/>
        </p:nvSpPr>
        <p:spPr>
          <a:xfrm>
            <a:off x="4045123" y="4716562"/>
            <a:ext cx="2547728" cy="90019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186943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4F96-ABE7-B342-BE88-2879F8B75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am I? Your working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5A093-ECDB-D047-BF2D-95E7C708A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627" y="1842051"/>
            <a:ext cx="5185355" cy="4334911"/>
          </a:xfrm>
        </p:spPr>
        <p:txBody>
          <a:bodyPr/>
          <a:lstStyle/>
          <a:p>
            <a:r>
              <a:rPr lang="en-US" dirty="0"/>
              <a:t>Navigate folder and file structure on your computer from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 err="1"/>
              <a:t>getwd</a:t>
            </a:r>
            <a:r>
              <a:rPr lang="en-US" dirty="0"/>
              <a:t>() function will tell you which folder you’re in</a:t>
            </a:r>
          </a:p>
          <a:p>
            <a:r>
              <a:rPr lang="en-US" dirty="0" err="1"/>
              <a:t>setwd</a:t>
            </a:r>
            <a:r>
              <a:rPr lang="en-US" dirty="0"/>
              <a:t>() to set a new working directory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C39902-35C8-3D49-B978-4E6E6C4E89E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569" y="1695278"/>
            <a:ext cx="6491554" cy="4481685"/>
          </a:xfrm>
          <a:prstGeom prst="rect">
            <a:avLst/>
          </a:prstGeom>
        </p:spPr>
      </p:pic>
      <p:sp>
        <p:nvSpPr>
          <p:cNvPr id="7" name="Right Triangle 6">
            <a:extLst>
              <a:ext uri="{FF2B5EF4-FFF2-40B4-BE49-F238E27FC236}">
                <a16:creationId xmlns:a16="http://schemas.microsoft.com/office/drawing/2014/main" id="{7AF5E3B5-9AB7-7F48-8863-51A5A660C512}"/>
              </a:ext>
            </a:extLst>
          </p:cNvPr>
          <p:cNvSpPr/>
          <p:nvPr/>
        </p:nvSpPr>
        <p:spPr>
          <a:xfrm rot="11658615">
            <a:off x="4741305" y="4289545"/>
            <a:ext cx="2542891" cy="338782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0B76424-2EC6-1648-A531-39E66700CDC7}"/>
              </a:ext>
            </a:extLst>
          </p:cNvPr>
          <p:cNvSpPr/>
          <p:nvPr/>
        </p:nvSpPr>
        <p:spPr>
          <a:xfrm>
            <a:off x="7084798" y="4539513"/>
            <a:ext cx="2812027" cy="149961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Navigate folders and set 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190631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4008DB-A04A-5F4B-960A-368BE480825A}"/>
              </a:ext>
            </a:extLst>
          </p:cNvPr>
          <p:cNvSpPr/>
          <p:nvPr/>
        </p:nvSpPr>
        <p:spPr>
          <a:xfrm>
            <a:off x="838200" y="2707274"/>
            <a:ext cx="10297885" cy="1473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F9A4B-7799-3446-84AD-34BE35F0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3345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Reading comma separated or tab delimited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38405-8FB7-B641-9C0D-9524AAE80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27343"/>
            <a:ext cx="10515600" cy="8746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err="1">
                <a:latin typeface="Monaco" pitchFamily="2" charset="77"/>
              </a:rPr>
              <a:t>read_csv</a:t>
            </a:r>
            <a:r>
              <a:rPr lang="en-US" sz="4000" dirty="0">
                <a:latin typeface="Monaco" pitchFamily="2" charset="77"/>
              </a:rPr>
              <a:t>(“data/</a:t>
            </a:r>
            <a:r>
              <a:rPr lang="en-US" sz="4000" dirty="0" err="1">
                <a:latin typeface="Monaco" pitchFamily="2" charset="77"/>
              </a:rPr>
              <a:t>test_catalog.csv</a:t>
            </a:r>
            <a:r>
              <a:rPr lang="en-US" sz="4000" dirty="0">
                <a:latin typeface="Monaco" pitchFamily="2" charset="77"/>
              </a:rPr>
              <a:t>”)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D3395B-1E75-074B-81C6-ADCBBDEDC4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2983" y="61085"/>
            <a:ext cx="1161521" cy="1347365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5F51386-C8B9-AA4A-82EB-DE665AB2C1BC}"/>
              </a:ext>
            </a:extLst>
          </p:cNvPr>
          <p:cNvSpPr/>
          <p:nvPr/>
        </p:nvSpPr>
        <p:spPr>
          <a:xfrm>
            <a:off x="1351721" y="4180715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type (csv, </a:t>
            </a:r>
            <a:r>
              <a:rPr lang="en-US" sz="2400" b="1" dirty="0" err="1"/>
              <a:t>tsv</a:t>
            </a:r>
            <a:r>
              <a:rPr lang="en-US" sz="2400" b="1" dirty="0"/>
              <a:t>, </a:t>
            </a:r>
            <a:r>
              <a:rPr lang="en-US" sz="2400" b="1" dirty="0" err="1"/>
              <a:t>delim</a:t>
            </a:r>
            <a:r>
              <a:rPr lang="en-US" sz="2400" b="1" dirty="0"/>
              <a:t> for non-standard delimiters)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F7C80318-D967-5B4C-82E2-1A86E0EBF088}"/>
              </a:ext>
            </a:extLst>
          </p:cNvPr>
          <p:cNvSpPr/>
          <p:nvPr/>
        </p:nvSpPr>
        <p:spPr>
          <a:xfrm>
            <a:off x="2479288" y="3701187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C4F96D6-6CDC-0241-B818-03323A80F3B8}"/>
              </a:ext>
            </a:extLst>
          </p:cNvPr>
          <p:cNvSpPr/>
          <p:nvPr/>
        </p:nvSpPr>
        <p:spPr>
          <a:xfrm>
            <a:off x="3909957" y="4180715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path (if file in a folder within working directory)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B81E2A5F-B117-DB4F-BCC5-C1EC8BE02FF5}"/>
              </a:ext>
            </a:extLst>
          </p:cNvPr>
          <p:cNvSpPr/>
          <p:nvPr/>
        </p:nvSpPr>
        <p:spPr>
          <a:xfrm>
            <a:off x="4706221" y="3701188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06B02A7-C0BA-D44E-AFD6-1AEA62AC9CB7}"/>
              </a:ext>
            </a:extLst>
          </p:cNvPr>
          <p:cNvSpPr/>
          <p:nvPr/>
        </p:nvSpPr>
        <p:spPr>
          <a:xfrm>
            <a:off x="7195930" y="4180716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name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6F46054-71E7-C54B-BA2B-68977DE855DB}"/>
              </a:ext>
            </a:extLst>
          </p:cNvPr>
          <p:cNvSpPr/>
          <p:nvPr/>
        </p:nvSpPr>
        <p:spPr>
          <a:xfrm>
            <a:off x="7992193" y="3701189"/>
            <a:ext cx="381098" cy="47952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64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9014</TotalTime>
  <Words>1712</Words>
  <Application>Microsoft Macintosh PowerPoint</Application>
  <PresentationFormat>Widescreen</PresentationFormat>
  <Paragraphs>255</Paragraphs>
  <Slides>25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Monaco</vt:lpstr>
      <vt:lpstr>Tw Cen MT</vt:lpstr>
      <vt:lpstr>Tw Cen MT Condensed</vt:lpstr>
      <vt:lpstr>Wingdings</vt:lpstr>
      <vt:lpstr>Wingdings 3</vt:lpstr>
      <vt:lpstr>Integral</vt:lpstr>
      <vt:lpstr>Laboratory Medicine Core Data Analysis</vt:lpstr>
      <vt:lpstr>PowerPoint Presentation</vt:lpstr>
      <vt:lpstr>Working with R Markdown for this course</vt:lpstr>
      <vt:lpstr>Your Turn #1</vt:lpstr>
      <vt:lpstr>Orders Data Set</vt:lpstr>
      <vt:lpstr>Importing Files </vt:lpstr>
      <vt:lpstr>Working with your file system</vt:lpstr>
      <vt:lpstr>Where am I? Your working directory</vt:lpstr>
      <vt:lpstr>Reading comma separated or tab delimited files</vt:lpstr>
      <vt:lpstr>Your Turn #2</vt:lpstr>
      <vt:lpstr>What is NA?</vt:lpstr>
      <vt:lpstr>Why are the time variables characters?</vt:lpstr>
      <vt:lpstr>PowerPoint Presentation</vt:lpstr>
      <vt:lpstr>Data types/formats can be specified on input</vt:lpstr>
      <vt:lpstr>Your Turn #3</vt:lpstr>
      <vt:lpstr>What Else?</vt:lpstr>
      <vt:lpstr>Working with dates and times</vt:lpstr>
      <vt:lpstr>Reading Excel files</vt:lpstr>
      <vt:lpstr>Writing files</vt:lpstr>
      <vt:lpstr>Tabulating Data </vt:lpstr>
      <vt:lpstr>Create a one variable table</vt:lpstr>
      <vt:lpstr>Two variable tables can help answer simple questions quickly</vt:lpstr>
      <vt:lpstr>Your Turn #4</vt:lpstr>
      <vt:lpstr>Prettifying Table Output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Patrick C Mathias</cp:lastModifiedBy>
  <cp:revision>322</cp:revision>
  <cp:lastPrinted>2019-02-19T22:36:37Z</cp:lastPrinted>
  <dcterms:created xsi:type="dcterms:W3CDTF">2018-02-01T22:00:01Z</dcterms:created>
  <dcterms:modified xsi:type="dcterms:W3CDTF">2019-07-30T16:24:21Z</dcterms:modified>
</cp:coreProperties>
</file>